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752" r:id="rId2"/>
    <p:sldId id="872" r:id="rId3"/>
    <p:sldId id="888" r:id="rId4"/>
    <p:sldId id="891" r:id="rId5"/>
    <p:sldId id="892" r:id="rId6"/>
    <p:sldId id="893" r:id="rId7"/>
    <p:sldId id="895" r:id="rId8"/>
    <p:sldId id="882" r:id="rId9"/>
    <p:sldId id="901" r:id="rId10"/>
    <p:sldId id="902" r:id="rId11"/>
    <p:sldId id="898" r:id="rId12"/>
    <p:sldId id="899" r:id="rId13"/>
  </p:sldIdLst>
  <p:sldSz cx="9144000" cy="6858000" type="screen4x3"/>
  <p:notesSz cx="6797675" cy="9926638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FFFFFF"/>
    <a:srgbClr val="F8F8F8"/>
    <a:srgbClr val="777777"/>
    <a:srgbClr val="969696"/>
    <a:srgbClr val="4B565F"/>
    <a:srgbClr val="EAEAEA"/>
    <a:srgbClr val="FF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4994" autoAdjust="0"/>
  </p:normalViewPr>
  <p:slideViewPr>
    <p:cSldViewPr>
      <p:cViewPr>
        <p:scale>
          <a:sx n="100" d="100"/>
          <a:sy n="100" d="100"/>
        </p:scale>
        <p:origin x="-282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7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27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27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pitchFamily="18" charset="0"/>
              </a:defRPr>
            </a:lvl1pPr>
          </a:lstStyle>
          <a:p>
            <a:fld id="{C510E9A9-BC6F-448B-B099-CB69BC05855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798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Klicken Sie, um die Formate des Vorlagentextes zu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pitchFamily="18" charset="0"/>
              </a:defRPr>
            </a:lvl1pPr>
          </a:lstStyle>
          <a:p>
            <a:fld id="{32020145-F904-44B2-BE6B-270E72ADB05F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7140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AFDD7-2989-4C95-8868-AE6D910D8C79}" type="slidenum">
              <a:rPr lang="de-CH"/>
              <a:pPr/>
              <a:t>1</a:t>
            </a:fld>
            <a:endParaRPr lang="de-CH" dirty="0"/>
          </a:p>
        </p:txBody>
      </p:sp>
      <p:sp>
        <p:nvSpPr>
          <p:cNvPr id="163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7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SzPct val="100000"/>
            </a:pPr>
            <a:fld id="{ACB5AB59-2CAC-445C-A84E-561DAFD400BE}" type="slidenum">
              <a:rPr lang="de-CH" altLang="de-DE" sz="1200" smtClean="0">
                <a:solidFill>
                  <a:srgbClr val="000000"/>
                </a:solidFill>
              </a:rPr>
              <a:pPr eaLnBrk="0" hangingPunct="0">
                <a:buSzPct val="100000"/>
              </a:pPr>
              <a:t>12</a:t>
            </a:fld>
            <a:endParaRPr lang="de-CH" altLang="de-DE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EB578-047C-4580-907E-0A0B64AC33DC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954191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F2FF8-A46F-4683-9EB3-E3627150A909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705633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295400"/>
            <a:ext cx="1943100" cy="5105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676900" cy="5105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1B5A7-75FC-41CD-ADB3-FD1219121971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918136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6008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6008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6008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57A3CF-41A8-4448-8131-6A0853BBCA39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376869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6008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6008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6008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C8F82B-CEE6-4EAC-9244-3E427112F07C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48274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20574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85800" y="41910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www.jura.com</a:t>
            </a:r>
          </a:p>
        </p:txBody>
      </p:sp>
    </p:spTree>
    <p:extLst>
      <p:ext uri="{BB962C8B-B14F-4D97-AF65-F5344CB8AC3E}">
        <p14:creationId xmlns:p14="http://schemas.microsoft.com/office/powerpoint/2010/main" val="35388716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EE153-2DA2-4A06-AD83-F21EE422B562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5276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F325-73F9-4C31-9B17-1CBEE87707CE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912628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DB5B5-ADC0-4D66-9335-5021D65F3D95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621712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54376-1773-4B18-9BD3-32F861965C06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14807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7F4E-B640-4663-AF8D-7676C0AF5614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095166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362CA-66A8-4F5F-AFC8-089FA214B3F6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327046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18343-301E-4512-A574-5C881D04241F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99671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75BBC-24DA-4015-93F4-83D5D5697251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67596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6008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700"/>
            </a:lvl1pPr>
          </a:lstStyle>
          <a:p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08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008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fld id="{A766A32E-DA98-4596-89D1-D9F7759AD838}" type="slidenum">
              <a:rPr lang="de-CH"/>
              <a:pPr/>
              <a:t>‹#›</a:t>
            </a:fld>
            <a:endParaRPr lang="de-CH"/>
          </a:p>
        </p:txBody>
      </p:sp>
      <p:pic>
        <p:nvPicPr>
          <p:cNvPr id="1039" name="Picture 15" descr="juralogo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0" y="254000"/>
            <a:ext cx="1317625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2007096"/>
          </a:xfrm>
        </p:spPr>
        <p:txBody>
          <a:bodyPr/>
          <a:lstStyle/>
          <a:p>
            <a:endParaRPr lang="de-DE" dirty="0"/>
          </a:p>
          <a:p>
            <a:pPr>
              <a:buFont typeface="Wingdings" pitchFamily="2" charset="2"/>
              <a:buNone/>
            </a:pPr>
            <a:endParaRPr lang="de-CH" dirty="0"/>
          </a:p>
          <a:p>
            <a:endParaRPr lang="de-CH" dirty="0"/>
          </a:p>
        </p:txBody>
      </p:sp>
      <p:sp>
        <p:nvSpPr>
          <p:cNvPr id="1478659" name="Rectangle 2"/>
          <p:cNvSpPr>
            <a:spLocks noChangeArrowheads="1"/>
          </p:cNvSpPr>
          <p:nvPr/>
        </p:nvSpPr>
        <p:spPr bwMode="auto">
          <a:xfrm>
            <a:off x="684213" y="2924174"/>
            <a:ext cx="7772400" cy="12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/>
          <a:lstStyle/>
          <a:p>
            <a:pPr algn="l"/>
            <a:r>
              <a:rPr lang="pl-PL" sz="4000" dirty="0" smtClean="0">
                <a:solidFill>
                  <a:srgbClr val="4B565F"/>
                </a:solidFill>
              </a:rPr>
              <a:t>Szklany pojemnik na mleko</a:t>
            </a:r>
          </a:p>
          <a:p>
            <a:pPr algn="l"/>
            <a:r>
              <a:rPr lang="pl-PL" sz="2800" dirty="0" smtClean="0">
                <a:solidFill>
                  <a:srgbClr val="4B565F"/>
                </a:solidFill>
              </a:rPr>
              <a:t>0,5 litra</a:t>
            </a:r>
            <a:endParaRPr lang="de-CH" sz="2800" dirty="0">
              <a:solidFill>
                <a:srgbClr val="4B565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9029" y="2573903"/>
            <a:ext cx="7925419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>
            <a:spAutoFit/>
          </a:bodyPr>
          <a:lstStyle>
            <a:lvl1pPr marL="355600" indent="-355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49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3225800" algn="l"/>
              </a:tabLst>
            </a:pPr>
            <a:r>
              <a:rPr lang="pl-PL" sz="1800" dirty="0" smtClean="0">
                <a:latin typeface="+mj-lt"/>
                <a:sym typeface="Wingdings" pitchFamily="2" charset="2"/>
              </a:rPr>
              <a:t>Nr artykułu:				72570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3225800" algn="l"/>
              </a:tabLst>
            </a:pPr>
            <a:endParaRPr lang="pl-PL" sz="1800" dirty="0" smtClean="0">
              <a:latin typeface="+mj-lt"/>
              <a:sym typeface="Wingdings" pitchFamily="2" charset="2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3225800" algn="l"/>
              </a:tabLst>
            </a:pPr>
            <a:r>
              <a:rPr lang="pl-PL" sz="1800" dirty="0" smtClean="0">
                <a:latin typeface="+mj-lt"/>
                <a:sym typeface="Wingdings" pitchFamily="2" charset="2"/>
              </a:rPr>
              <a:t>EAN:				7610917725700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3225800" algn="l"/>
              </a:tabLst>
            </a:pPr>
            <a:endParaRPr lang="pl-PL" sz="1800" dirty="0" smtClean="0">
              <a:latin typeface="+mj-lt"/>
              <a:sym typeface="Wingdings" pitchFamily="2" charset="2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3225800" algn="l"/>
              </a:tabLst>
            </a:pPr>
            <a:r>
              <a:rPr lang="pl-PL" sz="1800" dirty="0" smtClean="0">
                <a:latin typeface="+mj-lt"/>
                <a:sym typeface="Wingdings" pitchFamily="2" charset="2"/>
              </a:rPr>
              <a:t>Rekomendowana cena detaliczna:		</a:t>
            </a:r>
            <a:r>
              <a:rPr lang="pl-PL" sz="1800" dirty="0" smtClean="0">
                <a:solidFill>
                  <a:srgbClr val="C00000"/>
                </a:solidFill>
                <a:latin typeface="+mj-lt"/>
                <a:sym typeface="Wingdings" pitchFamily="2" charset="2"/>
              </a:rPr>
              <a:t>14</a:t>
            </a:r>
            <a:r>
              <a:rPr lang="pl-PL" sz="1800" dirty="0" smtClean="0">
                <a:solidFill>
                  <a:srgbClr val="C00000"/>
                </a:solidFill>
                <a:latin typeface="+mj-lt"/>
                <a:sym typeface="Wingdings" pitchFamily="2" charset="2"/>
              </a:rPr>
              <a:t>9,00 </a:t>
            </a:r>
            <a:r>
              <a:rPr lang="pl-PL" sz="1800" dirty="0" smtClean="0">
                <a:solidFill>
                  <a:srgbClr val="C00000"/>
                </a:solidFill>
                <a:latin typeface="+mj-lt"/>
                <a:sym typeface="Wingdings" pitchFamily="2" charset="2"/>
              </a:rPr>
              <a:t>PLN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8134672" cy="621432"/>
          </a:xfrm>
        </p:spPr>
        <p:txBody>
          <a:bodyPr/>
          <a:lstStyle/>
          <a:p>
            <a:r>
              <a:rPr lang="pl-PL" dirty="0" smtClean="0"/>
              <a:t>Informacje statystyczne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91200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dirty="0"/>
          </a:p>
        </p:txBody>
      </p:sp>
      <p:pic>
        <p:nvPicPr>
          <p:cNvPr id="14339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6988"/>
            <a:ext cx="5427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7"/>
          <p:cNvSpPr txBox="1">
            <a:spLocks noChangeArrowheads="1"/>
          </p:cNvSpPr>
          <p:nvPr/>
        </p:nvSpPr>
        <p:spPr bwMode="auto">
          <a:xfrm>
            <a:off x="3995738" y="2708275"/>
            <a:ext cx="3671887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588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buClrTx/>
              <a:buFont typeface="Times New Roman" pitchFamily="18" charset="0"/>
              <a:buNone/>
            </a:pPr>
            <a:r>
              <a:rPr lang="de-CH" altLang="de-DE" sz="3000" dirty="0" err="1">
                <a:solidFill>
                  <a:srgbClr val="FFFFFF"/>
                </a:solidFill>
              </a:rPr>
              <a:t>Pełnia</a:t>
            </a:r>
            <a:r>
              <a:rPr lang="de-CH" altLang="de-DE" sz="3000">
                <a:solidFill>
                  <a:srgbClr val="FFFFFF"/>
                </a:solidFill>
              </a:rPr>
              <a:t> przyjemności </a:t>
            </a:r>
            <a:br>
              <a:rPr lang="de-CH" altLang="de-DE" sz="3000">
                <a:solidFill>
                  <a:srgbClr val="FFFFFF"/>
                </a:solidFill>
              </a:rPr>
            </a:br>
            <a:r>
              <a:rPr lang="de-CH" altLang="de-DE" sz="3000">
                <a:solidFill>
                  <a:srgbClr val="FFFFFF"/>
                </a:solidFill>
              </a:rPr>
              <a:t>z picia kawy</a:t>
            </a:r>
          </a:p>
        </p:txBody>
      </p:sp>
    </p:spTree>
    <p:extLst>
      <p:ext uri="{BB962C8B-B14F-4D97-AF65-F5344CB8AC3E}">
        <p14:creationId xmlns:p14="http://schemas.microsoft.com/office/powerpoint/2010/main" val="3640127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684213" y="2667000"/>
            <a:ext cx="7773987" cy="16557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de-CH" sz="800" dirty="0" smtClean="0"/>
          </a:p>
          <a:p>
            <a:pPr eaLnBrk="1" hangingPunct="1">
              <a:defRPr/>
            </a:pPr>
            <a:endParaRPr lang="de-CH" sz="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de-CH" sz="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de-CH" sz="1800" dirty="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90542"/>
              </p:ext>
            </p:extLst>
          </p:nvPr>
        </p:nvGraphicFramePr>
        <p:xfrm>
          <a:off x="1476375" y="4251325"/>
          <a:ext cx="6983413" cy="2103596"/>
        </p:xfrm>
        <a:graphic>
          <a:graphicData uri="http://schemas.openxmlformats.org/drawingml/2006/table">
            <a:tbl>
              <a:tblPr/>
              <a:tblGrid>
                <a:gridCol w="2015505"/>
                <a:gridCol w="2640633"/>
                <a:gridCol w="2327275"/>
              </a:tblGrid>
              <a:tr h="6399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de-CH" alt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CH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Szklany pojemnik </a:t>
                      </a:r>
                      <a:br>
                        <a:rPr kumimoji="0" lang="de-CH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de-CH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na mleko</a:t>
                      </a:r>
                    </a:p>
                  </a:txBody>
                  <a:tcPr marL="91432" marR="91432" marT="45686" marB="45686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CH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Próżniowy pojemnik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CH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na mleko ze stali szlachetnej</a:t>
                      </a:r>
                    </a:p>
                  </a:txBody>
                  <a:tcPr marL="91432" marR="91432" marT="45686" marB="45686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l-PL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Chłodziarka do mleka</a:t>
                      </a:r>
                      <a:endParaRPr kumimoji="0" lang="de-CH" alt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CH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Cool Control</a:t>
                      </a:r>
                    </a:p>
                  </a:txBody>
                  <a:tcPr marL="91432" marR="91432" marT="45686" marB="45686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5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2" marR="91432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2" marR="91432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2" marR="91432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5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CH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0,5 l</a:t>
                      </a:r>
                    </a:p>
                  </a:txBody>
                  <a:tcPr marL="91432" marR="91432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CH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0,6 l / 0,4 l</a:t>
                      </a:r>
                    </a:p>
                  </a:txBody>
                  <a:tcPr marL="91432" marR="91432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CH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 l / 0,6 l</a:t>
                      </a:r>
                    </a:p>
                  </a:txBody>
                  <a:tcPr marL="91432" marR="91432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5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2" marR="91432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2" marR="91432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2" marR="91432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399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CH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Brak chłodzenia</a:t>
                      </a:r>
                    </a:p>
                  </a:txBody>
                  <a:tcPr marL="91432" marR="91432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CH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Chłodzenie pasywne: utrzymuje mleko do 8 godz. w temperaturze napełnienia</a:t>
                      </a:r>
                    </a:p>
                  </a:txBody>
                  <a:tcPr marL="91432" marR="91432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CH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Chłodzenia aktywne 4˚C</a:t>
                      </a:r>
                    </a:p>
                  </a:txBody>
                  <a:tcPr marL="91432" marR="91432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5389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" b="9698"/>
          <a:stretch>
            <a:fillRect/>
          </a:stretch>
        </p:blipFill>
        <p:spPr bwMode="auto">
          <a:xfrm>
            <a:off x="1706563" y="2652713"/>
            <a:ext cx="979487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b="4060"/>
          <a:stretch>
            <a:fillRect/>
          </a:stretch>
        </p:blipFill>
        <p:spPr bwMode="auto">
          <a:xfrm>
            <a:off x="4024313" y="2376488"/>
            <a:ext cx="9794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9" t="11150" r="20454" b="4851"/>
          <a:stretch>
            <a:fillRect/>
          </a:stretch>
        </p:blipFill>
        <p:spPr bwMode="auto">
          <a:xfrm>
            <a:off x="6011863" y="2019300"/>
            <a:ext cx="13684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8134672" cy="621432"/>
          </a:xfrm>
        </p:spPr>
        <p:txBody>
          <a:bodyPr/>
          <a:lstStyle/>
          <a:p>
            <a:r>
              <a:rPr lang="pl-PL" dirty="0" smtClean="0"/>
              <a:t>JURA - porównanie rozwiązań w zakresie </a:t>
            </a:r>
            <a:br>
              <a:rPr lang="pl-PL" dirty="0" smtClean="0"/>
            </a:br>
            <a:r>
              <a:rPr lang="pl-PL" dirty="0" smtClean="0"/>
              <a:t>przechowywania mleka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42873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t="7676" r="6581" b="14336"/>
          <a:stretch/>
        </p:blipFill>
        <p:spPr bwMode="auto">
          <a:xfrm>
            <a:off x="2555776" y="394101"/>
            <a:ext cx="4176464" cy="623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890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66007" y="2336484"/>
            <a:ext cx="3401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C00000"/>
              </a:buClr>
            </a:pPr>
            <a:r>
              <a:rPr lang="pl-PL" sz="2000" dirty="0" smtClean="0"/>
              <a:t>Wężyk silikonowy jest podłączany do pokrywy pojemnika.</a:t>
            </a:r>
          </a:p>
          <a:p>
            <a:pPr algn="l">
              <a:buClr>
                <a:srgbClr val="C00000"/>
              </a:buClr>
            </a:pPr>
            <a:r>
              <a:rPr lang="pl-PL" sz="2000" dirty="0" smtClean="0"/>
              <a:t>Proste podłączenia gwarantują higienę przepływu mleka.</a:t>
            </a:r>
            <a:r>
              <a:rPr lang="pl-PL" sz="2000" baseline="40000" dirty="0" smtClean="0"/>
              <a:t>*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7772400" cy="621432"/>
          </a:xfrm>
        </p:spPr>
        <p:txBody>
          <a:bodyPr/>
          <a:lstStyle/>
          <a:p>
            <a:r>
              <a:rPr lang="pl-PL" dirty="0" smtClean="0"/>
              <a:t>Doskonała przyjemność picia kawy</a:t>
            </a:r>
            <a:endParaRPr lang="de-CH" dirty="0"/>
          </a:p>
        </p:txBody>
      </p:sp>
      <p:sp>
        <p:nvSpPr>
          <p:cNvPr id="15" name="Textfeld 5"/>
          <p:cNvSpPr txBox="1"/>
          <p:nvPr/>
        </p:nvSpPr>
        <p:spPr>
          <a:xfrm>
            <a:off x="666007" y="6237312"/>
            <a:ext cx="8548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C00000"/>
              </a:buClr>
            </a:pPr>
            <a:r>
              <a:rPr lang="pl-PL" baseline="40000" dirty="0" smtClean="0"/>
              <a:t>*</a:t>
            </a:r>
            <a:r>
              <a:rPr lang="pl-PL" sz="1400" dirty="0" smtClean="0"/>
              <a:t>Często zabrudzony na zewnątrz wężyk silikonowy nie wchodzi w bezpośredni kontakt z mlekiem.</a:t>
            </a:r>
            <a:endParaRPr lang="pl-PL" sz="1100" baseline="40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77886"/>
            <a:ext cx="3538339" cy="447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996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66007" y="2336484"/>
            <a:ext cx="37619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C00000"/>
              </a:buClr>
            </a:pPr>
            <a:r>
              <a:rPr lang="pl-PL" sz="2000" dirty="0" smtClean="0"/>
              <a:t>Pojemnik wykonany ze szkła bezpiecznego hartowanego.</a:t>
            </a:r>
            <a:endParaRPr lang="pl-PL" sz="2000" dirty="0"/>
          </a:p>
          <a:p>
            <a:pPr algn="l">
              <a:buClr>
                <a:srgbClr val="C00000"/>
              </a:buClr>
            </a:pPr>
            <a:r>
              <a:rPr lang="pl-PL" sz="2000" dirty="0" smtClean="0"/>
              <a:t>Rurka mająca bezpośredni kontakt z mlekiem wykonana ze stali szlachetnej.</a:t>
            </a:r>
          </a:p>
          <a:p>
            <a:pPr algn="l">
              <a:buClr>
                <a:srgbClr val="C00000"/>
              </a:buClr>
            </a:pPr>
            <a:r>
              <a:rPr lang="pl-PL" sz="2000" dirty="0" smtClean="0"/>
              <a:t>Użyte do produkcji materiały dzięki neutralności smakowej idealnie nadają się do przechowywania mleka. 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7772400" cy="621432"/>
          </a:xfrm>
        </p:spPr>
        <p:txBody>
          <a:bodyPr/>
          <a:lstStyle/>
          <a:p>
            <a:r>
              <a:rPr lang="pl-PL" dirty="0" smtClean="0"/>
              <a:t>Najwyższej jakości materiały</a:t>
            </a:r>
            <a:endParaRPr lang="de-CH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b="14082"/>
          <a:stretch/>
        </p:blipFill>
        <p:spPr bwMode="auto">
          <a:xfrm>
            <a:off x="4788024" y="1772816"/>
            <a:ext cx="381001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94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66007" y="2336484"/>
            <a:ext cx="2897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C00000"/>
              </a:buClr>
            </a:pPr>
            <a:r>
              <a:rPr lang="pl-PL" sz="2000" dirty="0" smtClean="0"/>
              <a:t>Dzięki niewielkim rozmiarom pojemnik jest niezwykle poręczny i można go wygodnie przechowywać na drzwiach lodówki.</a:t>
            </a:r>
          </a:p>
          <a:p>
            <a:pPr algn="l">
              <a:buClr>
                <a:srgbClr val="C00000"/>
              </a:buClr>
            </a:pPr>
            <a:r>
              <a:rPr lang="pl-PL" sz="2000" dirty="0" smtClean="0"/>
              <a:t>Pojemność: 0,5L.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7772400" cy="621432"/>
          </a:xfrm>
        </p:spPr>
        <p:txBody>
          <a:bodyPr/>
          <a:lstStyle/>
          <a:p>
            <a:r>
              <a:rPr lang="pl-PL" dirty="0" smtClean="0"/>
              <a:t>Łatwe przechowywanie</a:t>
            </a:r>
            <a:endParaRPr lang="de-C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 t="1" r="11278" b="-256"/>
          <a:stretch/>
        </p:blipFill>
        <p:spPr bwMode="auto">
          <a:xfrm>
            <a:off x="3857333" y="2060848"/>
            <a:ext cx="510141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1099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66007" y="2336484"/>
            <a:ext cx="2969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C00000"/>
              </a:buClr>
            </a:pPr>
            <a:r>
              <a:rPr lang="pl-PL" sz="2000" dirty="0" smtClean="0"/>
              <a:t>Szkło i stal szlachetna dzięki gładkim powierzchniom można myć w zmywarce, co zapewnia idealną higienę.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7772400" cy="621432"/>
          </a:xfrm>
        </p:spPr>
        <p:txBody>
          <a:bodyPr/>
          <a:lstStyle/>
          <a:p>
            <a:r>
              <a:rPr lang="pl-PL" dirty="0" smtClean="0"/>
              <a:t>Łatwe czyszczenie</a:t>
            </a:r>
            <a:endParaRPr lang="de-CH" dirty="0"/>
          </a:p>
        </p:txBody>
      </p:sp>
      <p:pic>
        <p:nvPicPr>
          <p:cNvPr id="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333" y="2060848"/>
            <a:ext cx="510715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311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7772400" cy="621432"/>
          </a:xfrm>
        </p:spPr>
        <p:txBody>
          <a:bodyPr/>
          <a:lstStyle/>
          <a:p>
            <a:r>
              <a:rPr lang="pl-PL" dirty="0" smtClean="0"/>
              <a:t>Szklany pojemnik na mleko vs opakowanie</a:t>
            </a:r>
            <a:endParaRPr lang="de-CH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666007" y="2060848"/>
            <a:ext cx="3671888" cy="266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4488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pl-PL" altLang="de-DE" sz="1600" dirty="0" smtClean="0">
                <a:solidFill>
                  <a:srgbClr val="000000"/>
                </a:solidFill>
              </a:rPr>
              <a:t>Mleko przepływa z pojemnika do filiżanki, pozostając w kontakcie wyłącznie z zamkniętymi częściami</a:t>
            </a:r>
          </a:p>
          <a:p>
            <a:pPr algn="l">
              <a:buClrTx/>
              <a:buFont typeface="Times New Roman" pitchFamily="18" charset="0"/>
              <a:buNone/>
            </a:pPr>
            <a:endParaRPr lang="pl-PL" altLang="de-DE" sz="1600" dirty="0" smtClean="0">
              <a:solidFill>
                <a:srgbClr val="000000"/>
              </a:solidFill>
            </a:endParaRPr>
          </a:p>
          <a:p>
            <a:pPr algn="l"/>
            <a:r>
              <a:rPr lang="pl-PL" altLang="de-DE" sz="1600" dirty="0" smtClean="0">
                <a:solidFill>
                  <a:srgbClr val="000000"/>
                </a:solidFill>
              </a:rPr>
              <a:t>Zewnętrzna część wężyka silikonowego nie wchodzi w kontakt z mlekiem</a:t>
            </a:r>
          </a:p>
          <a:p>
            <a:pPr algn="l">
              <a:buClrTx/>
              <a:buFont typeface="Times New Roman" pitchFamily="18" charset="0"/>
              <a:buNone/>
            </a:pPr>
            <a:endParaRPr lang="pl-PL" altLang="de-DE" sz="1600" dirty="0" smtClean="0">
              <a:solidFill>
                <a:srgbClr val="000000"/>
              </a:solidFill>
            </a:endParaRPr>
          </a:p>
          <a:p>
            <a:pPr algn="l"/>
            <a:r>
              <a:rPr lang="pl-PL" altLang="de-DE" sz="1600" dirty="0" smtClean="0">
                <a:solidFill>
                  <a:srgbClr val="000000"/>
                </a:solidFill>
              </a:rPr>
              <a:t>Wężyk silikonowy nie wymaga czyszczenia od zewnątrz</a:t>
            </a:r>
            <a:endParaRPr lang="pl-PL" altLang="de-DE" sz="1600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4859338" y="2060848"/>
            <a:ext cx="3889375" cy="266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4488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de-CH" altLang="de-DE" sz="1600" dirty="0">
                <a:solidFill>
                  <a:srgbClr val="000000"/>
                </a:solidFill>
              </a:rPr>
              <a:t>Droga mleka z pojemnika do filiżanki nie jest zamknięta</a:t>
            </a:r>
          </a:p>
          <a:p>
            <a:pPr algn="l">
              <a:buClrTx/>
              <a:buFont typeface="Times New Roman" pitchFamily="18" charset="0"/>
              <a:buNone/>
            </a:pPr>
            <a:endParaRPr lang="de-CH" altLang="de-DE" sz="1600" dirty="0">
              <a:solidFill>
                <a:srgbClr val="000000"/>
              </a:solidFill>
            </a:endParaRPr>
          </a:p>
          <a:p>
            <a:pPr algn="l"/>
            <a:r>
              <a:rPr lang="de-CH" altLang="de-DE" sz="1600" dirty="0">
                <a:solidFill>
                  <a:srgbClr val="000000"/>
                </a:solidFill>
              </a:rPr>
              <a:t>Mleko wchodzi w kontakt z zabrudzoną </a:t>
            </a:r>
            <a:r>
              <a:rPr lang="de-CH" altLang="de-DE" sz="1600" dirty="0" smtClean="0">
                <a:solidFill>
                  <a:srgbClr val="000000"/>
                </a:solidFill>
              </a:rPr>
              <a:t>zewnętrzną </a:t>
            </a:r>
            <a:r>
              <a:rPr lang="pl-PL" altLang="de-DE" sz="1600" dirty="0" smtClean="0">
                <a:solidFill>
                  <a:srgbClr val="000000"/>
                </a:solidFill>
              </a:rPr>
              <a:t>częścią wężyka silikonowego </a:t>
            </a:r>
            <a:r>
              <a:rPr lang="de-CH" altLang="de-DE" sz="1600" dirty="0" smtClean="0">
                <a:solidFill>
                  <a:srgbClr val="000000"/>
                </a:solidFill>
              </a:rPr>
              <a:t>i </a:t>
            </a:r>
            <a:r>
              <a:rPr lang="de-CH" altLang="de-DE" sz="1600" dirty="0">
                <a:solidFill>
                  <a:srgbClr val="000000"/>
                </a:solidFill>
              </a:rPr>
              <a:t>dochodzi do jego zanieczyszczenia</a:t>
            </a:r>
          </a:p>
          <a:p>
            <a:pPr algn="l">
              <a:buClrTx/>
              <a:buFont typeface="Times New Roman" pitchFamily="18" charset="0"/>
              <a:buNone/>
            </a:pPr>
            <a:endParaRPr lang="de-CH" altLang="de-DE" sz="1600" dirty="0">
              <a:solidFill>
                <a:srgbClr val="000000"/>
              </a:solidFill>
            </a:endParaRPr>
          </a:p>
          <a:p>
            <a:pPr algn="l"/>
            <a:r>
              <a:rPr lang="pl-PL" altLang="de-DE" sz="1600" dirty="0" smtClean="0">
                <a:solidFill>
                  <a:srgbClr val="000000"/>
                </a:solidFill>
              </a:rPr>
              <a:t>Wężyk silikonowy </a:t>
            </a:r>
            <a:r>
              <a:rPr lang="de-CH" altLang="de-DE" sz="1600" dirty="0" smtClean="0">
                <a:solidFill>
                  <a:srgbClr val="000000"/>
                </a:solidFill>
              </a:rPr>
              <a:t>wymaga </a:t>
            </a:r>
            <a:r>
              <a:rPr lang="de-CH" altLang="de-DE" sz="1600" dirty="0">
                <a:solidFill>
                  <a:srgbClr val="000000"/>
                </a:solidFill>
              </a:rPr>
              <a:t>czyszczenia od zewnątrz</a:t>
            </a:r>
          </a:p>
        </p:txBody>
      </p:sp>
      <p:cxnSp>
        <p:nvCxnSpPr>
          <p:cNvPr id="9" name="Gerader Verbinder 5"/>
          <p:cNvCxnSpPr/>
          <p:nvPr/>
        </p:nvCxnSpPr>
        <p:spPr>
          <a:xfrm>
            <a:off x="4541838" y="1844675"/>
            <a:ext cx="0" cy="4608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14"/>
          <p:cNvGrpSpPr>
            <a:grpSpLocks/>
          </p:cNvGrpSpPr>
          <p:nvPr/>
        </p:nvGrpSpPr>
        <p:grpSpPr bwMode="auto">
          <a:xfrm>
            <a:off x="1363663" y="4808538"/>
            <a:ext cx="1984375" cy="1512887"/>
            <a:chOff x="1364454" y="4809252"/>
            <a:chExt cx="1983410" cy="1512168"/>
          </a:xfrm>
        </p:grpSpPr>
        <p:pic>
          <p:nvPicPr>
            <p:cNvPr id="11" name="Grafi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99"/>
            <a:stretch>
              <a:fillRect/>
            </a:stretch>
          </p:blipFill>
          <p:spPr bwMode="auto">
            <a:xfrm>
              <a:off x="1364454" y="4809252"/>
              <a:ext cx="1983410" cy="15121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904" y="6048628"/>
              <a:ext cx="302414" cy="230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uppieren 15"/>
          <p:cNvGrpSpPr>
            <a:grpSpLocks/>
          </p:cNvGrpSpPr>
          <p:nvPr/>
        </p:nvGrpSpPr>
        <p:grpSpPr bwMode="auto">
          <a:xfrm>
            <a:off x="5784056" y="4797425"/>
            <a:ext cx="2039938" cy="1524000"/>
            <a:chOff x="5724128" y="4797152"/>
            <a:chExt cx="2039750" cy="1524268"/>
          </a:xfrm>
        </p:grpSpPr>
        <p:pic>
          <p:nvPicPr>
            <p:cNvPr id="14" name="Grafik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6" t="3375" r="46394" b="4012"/>
            <a:stretch>
              <a:fillRect/>
            </a:stretch>
          </p:blipFill>
          <p:spPr bwMode="auto">
            <a:xfrm>
              <a:off x="5724128" y="4797152"/>
              <a:ext cx="2039750" cy="15242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Grafik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723" y="6048628"/>
              <a:ext cx="239452" cy="2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5294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9029" y="3252257"/>
            <a:ext cx="7774632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>
            <a:spAutoFit/>
          </a:bodyPr>
          <a:lstStyle>
            <a:lvl1pPr marL="355600" indent="-355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49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  <a:tabLst>
                <a:tab pos="3225800" algn="l"/>
              </a:tabLst>
            </a:pPr>
            <a:r>
              <a:rPr lang="pl-PL" sz="1800" dirty="0" smtClean="0">
                <a:latin typeface="+mj-lt"/>
                <a:sym typeface="Wingdings" pitchFamily="2" charset="2"/>
              </a:rPr>
              <a:t>Łatwe, higieniczne użytkowanie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tabLst>
                <a:tab pos="3225800" algn="l"/>
              </a:tabLst>
            </a:pPr>
            <a:r>
              <a:rPr lang="pl-PL" sz="1800" dirty="0" smtClean="0">
                <a:latin typeface="+mj-lt"/>
                <a:sym typeface="Wingdings" pitchFamily="2" charset="2"/>
              </a:rPr>
              <a:t>Najwyższej jakości materiały (szkło, stal szlachetna)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tabLst>
                <a:tab pos="3225800" algn="l"/>
              </a:tabLst>
            </a:pPr>
            <a:r>
              <a:rPr lang="pl-PL" sz="1800" dirty="0" smtClean="0">
                <a:latin typeface="+mj-lt"/>
                <a:sym typeface="Wingdings" pitchFamily="2" charset="2"/>
              </a:rPr>
              <a:t>Łatwe przechowywanie (kompaktowy kształt, duża pojemność)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tabLst>
                <a:tab pos="3225800" algn="l"/>
              </a:tabLst>
            </a:pPr>
            <a:r>
              <a:rPr lang="pl-PL" sz="1800" dirty="0" smtClean="0">
                <a:latin typeface="+mj-lt"/>
                <a:sym typeface="Wingdings" pitchFamily="2" charset="2"/>
              </a:rPr>
              <a:t>Łatwe czyszczenie (możliwość mycia w zmywarce)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tabLst>
                <a:tab pos="3225800" algn="l"/>
              </a:tabLst>
            </a:pPr>
            <a:r>
              <a:rPr lang="en-US" sz="1800" dirty="0" smtClean="0">
                <a:latin typeface="+mj-lt"/>
                <a:sym typeface="Wingdings" pitchFamily="2" charset="2"/>
              </a:rPr>
              <a:t>Design</a:t>
            </a:r>
            <a:r>
              <a:rPr lang="pl-PL" sz="1800" dirty="0" smtClean="0">
                <a:latin typeface="+mj-lt"/>
                <a:sym typeface="Wingdings" pitchFamily="2" charset="2"/>
              </a:rPr>
              <a:t> JURA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66006" y="2336484"/>
            <a:ext cx="7722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C00000"/>
              </a:buClr>
            </a:pPr>
            <a:r>
              <a:rPr lang="pl-PL" sz="2000" dirty="0" smtClean="0"/>
              <a:t>Szklany pojemnik na mleko JURA jest alternatywą dla oryginalnego opakowania na mleko (karton, butelka, etc.)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8134672" cy="621432"/>
          </a:xfrm>
        </p:spPr>
        <p:txBody>
          <a:bodyPr/>
          <a:lstStyle/>
          <a:p>
            <a:r>
              <a:rPr lang="pl-PL" dirty="0" smtClean="0"/>
              <a:t>Argumenty sprzedażowe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4704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9029" y="1916832"/>
            <a:ext cx="3748955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>
            <a:spAutoFit/>
          </a:bodyPr>
          <a:lstStyle>
            <a:lvl1pPr marL="355600" indent="-355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49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3225800" algn="l"/>
              </a:tabLst>
            </a:pPr>
            <a:r>
              <a:rPr lang="pl-PL" sz="1800" dirty="0" smtClean="0">
                <a:latin typeface="+mj-lt"/>
                <a:sym typeface="Wingdings" pitchFamily="2" charset="2"/>
              </a:rPr>
              <a:t>Szklany pojemnik na mleko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3225800" algn="l"/>
              </a:tabLst>
            </a:pPr>
            <a:r>
              <a:rPr lang="pl-PL" sz="1800" dirty="0" smtClean="0">
                <a:latin typeface="+mj-lt"/>
                <a:sym typeface="Wingdings" pitchFamily="2" charset="2"/>
              </a:rPr>
              <a:t>Pokrywa ze stali chromowanej </a:t>
            </a:r>
          </a:p>
          <a:p>
            <a:pPr marL="0" indent="0">
              <a:buClr>
                <a:srgbClr val="C00000"/>
              </a:buClr>
              <a:tabLst>
                <a:tab pos="3225800" algn="l"/>
              </a:tabLst>
            </a:pPr>
            <a:r>
              <a:rPr lang="pl-PL" sz="1800" dirty="0">
                <a:latin typeface="+mj-lt"/>
                <a:sym typeface="Wingdings" pitchFamily="2" charset="2"/>
              </a:rPr>
              <a:t> </a:t>
            </a:r>
            <a:r>
              <a:rPr lang="pl-PL" sz="1800" dirty="0" smtClean="0">
                <a:latin typeface="+mj-lt"/>
                <a:sym typeface="Wingdings" pitchFamily="2" charset="2"/>
              </a:rPr>
              <a:t>   i elementami silikonowymi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3225800" algn="l"/>
              </a:tabLst>
            </a:pPr>
            <a:r>
              <a:rPr lang="pl-PL" sz="1800" dirty="0" smtClean="0">
                <a:latin typeface="+mj-lt"/>
                <a:sym typeface="Wingdings" pitchFamily="2" charset="2"/>
              </a:rPr>
              <a:t>Wewnętrzna rurka do mleka </a:t>
            </a:r>
          </a:p>
          <a:p>
            <a:pPr marL="0" indent="0">
              <a:buClr>
                <a:srgbClr val="C00000"/>
              </a:buClr>
              <a:tabLst>
                <a:tab pos="3225800" algn="l"/>
              </a:tabLst>
            </a:pPr>
            <a:r>
              <a:rPr lang="pl-PL" sz="1800" dirty="0">
                <a:latin typeface="+mj-lt"/>
                <a:sym typeface="Wingdings" pitchFamily="2" charset="2"/>
              </a:rPr>
              <a:t> </a:t>
            </a:r>
            <a:r>
              <a:rPr lang="pl-PL" sz="1800" dirty="0" smtClean="0">
                <a:latin typeface="+mj-lt"/>
                <a:sym typeface="Wingdings" pitchFamily="2" charset="2"/>
              </a:rPr>
              <a:t>   ze stali szlachetnej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3225800" algn="l"/>
              </a:tabLst>
            </a:pPr>
            <a:r>
              <a:rPr lang="pl-PL" sz="1800" dirty="0" smtClean="0">
                <a:latin typeface="+mj-lt"/>
                <a:sym typeface="Wingdings" pitchFamily="2" charset="2"/>
              </a:rPr>
              <a:t>Wężyk silikonowy z elementami </a:t>
            </a:r>
          </a:p>
          <a:p>
            <a:pPr marL="0" indent="0">
              <a:buClr>
                <a:srgbClr val="C00000"/>
              </a:buClr>
              <a:tabLst>
                <a:tab pos="3225800" algn="l"/>
              </a:tabLst>
            </a:pPr>
            <a:r>
              <a:rPr lang="pl-PL" sz="1800" dirty="0">
                <a:latin typeface="+mj-lt"/>
                <a:sym typeface="Wingdings" pitchFamily="2" charset="2"/>
              </a:rPr>
              <a:t> </a:t>
            </a:r>
            <a:r>
              <a:rPr lang="pl-PL" sz="1800" dirty="0" smtClean="0">
                <a:latin typeface="+mj-lt"/>
                <a:sym typeface="Wingdings" pitchFamily="2" charset="2"/>
              </a:rPr>
              <a:t>   łączeniowymi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3225800" algn="l"/>
              </a:tabLst>
            </a:pPr>
            <a:r>
              <a:rPr lang="pl-PL" sz="1800" dirty="0" smtClean="0">
                <a:latin typeface="+mj-lt"/>
                <a:sym typeface="Wingdings" pitchFamily="2" charset="2"/>
              </a:rPr>
              <a:t>Instrukcja obsługi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8134672" cy="621432"/>
          </a:xfrm>
        </p:spPr>
        <p:txBody>
          <a:bodyPr/>
          <a:lstStyle/>
          <a:p>
            <a:r>
              <a:rPr lang="pl-PL" dirty="0" smtClean="0"/>
              <a:t>Opakowanie</a:t>
            </a:r>
            <a:endParaRPr lang="de-CH" dirty="0"/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r="8073"/>
          <a:stretch/>
        </p:blipFill>
        <p:spPr bwMode="auto">
          <a:xfrm>
            <a:off x="4705350" y="1192783"/>
            <a:ext cx="4055740" cy="526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473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325</Words>
  <Application>Microsoft Office PowerPoint</Application>
  <PresentationFormat>Pokaz na ekranie (4:3)</PresentationFormat>
  <Paragraphs>67</Paragraphs>
  <Slides>12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Standarddesign</vt:lpstr>
      <vt:lpstr>Prezentacja programu PowerPoint</vt:lpstr>
      <vt:lpstr>Prezentacja programu PowerPoint</vt:lpstr>
      <vt:lpstr>Doskonała przyjemność picia kawy</vt:lpstr>
      <vt:lpstr>Najwyższej jakości materiały</vt:lpstr>
      <vt:lpstr>Łatwe przechowywanie</vt:lpstr>
      <vt:lpstr>Łatwe czyszczenie</vt:lpstr>
      <vt:lpstr>Szklany pojemnik na mleko vs opakowanie</vt:lpstr>
      <vt:lpstr>Argumenty sprzedażowe</vt:lpstr>
      <vt:lpstr>Opakowanie</vt:lpstr>
      <vt:lpstr>Informacje statystyczne</vt:lpstr>
      <vt:lpstr>Prezentacja programu PowerPoint</vt:lpstr>
      <vt:lpstr>JURA - porównanie rozwiązań w zakresie  przechowywania mleka</vt:lpstr>
    </vt:vector>
  </TitlesOfParts>
  <Company>4626 Niederbuchsiten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Agnieszka Poliszewska</dc:creator>
  <cp:lastModifiedBy>Agnieszka Poliszewska-Ostrowska</cp:lastModifiedBy>
  <cp:revision>479</cp:revision>
  <dcterms:created xsi:type="dcterms:W3CDTF">2004-04-05T13:37:12Z</dcterms:created>
  <dcterms:modified xsi:type="dcterms:W3CDTF">2016-01-25T12:49:06Z</dcterms:modified>
</cp:coreProperties>
</file>